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17"/>
  </p:handoutMasterIdLst>
  <p:sldIdLst>
    <p:sldId id="322" r:id="rId2"/>
    <p:sldId id="321" r:id="rId3"/>
    <p:sldId id="296" r:id="rId4"/>
    <p:sldId id="323" r:id="rId5"/>
    <p:sldId id="330" r:id="rId6"/>
    <p:sldId id="324" r:id="rId7"/>
    <p:sldId id="331" r:id="rId8"/>
    <p:sldId id="325" r:id="rId9"/>
    <p:sldId id="326" r:id="rId10"/>
    <p:sldId id="327" r:id="rId11"/>
    <p:sldId id="328" r:id="rId12"/>
    <p:sldId id="329" r:id="rId13"/>
    <p:sldId id="259" r:id="rId14"/>
    <p:sldId id="297" r:id="rId15"/>
  </p:sldIdLst>
  <p:sldSz cx="12190413" cy="6859588"/>
  <p:notesSz cx="6858000" cy="9144000"/>
  <p:embeddedFontLst>
    <p:embeddedFont>
      <p:font typeface="굴림체" panose="020B0609000101010101" pitchFamily="49" charset="-127"/>
      <p:regular r:id="rId18"/>
    </p:embeddedFont>
    <p:embeddedFont>
      <p:font typeface="맑은 고딕" panose="020B0503020000020004" pitchFamily="34" charset="-127"/>
      <p:regular r:id="rId19"/>
      <p:bold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Noto Sans" panose="020B0604020202020204" charset="0"/>
      <p:regular r:id="rId27"/>
      <p:bold r:id="rId28"/>
    </p:embeddedFont>
    <p:embeddedFont>
      <p:font typeface="Segoe UI" panose="020B0502040204020203" pitchFamily="34" charset="0"/>
      <p:regular r:id="rId29"/>
      <p:bold r:id="rId30"/>
      <p:italic r:id="rId31"/>
      <p:boldItalic r:id="rId32"/>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A87A85"/>
    <a:srgbClr val="575757"/>
    <a:srgbClr val="D2BDA8"/>
    <a:srgbClr val="825335"/>
    <a:srgbClr val="595900"/>
    <a:srgbClr val="595901"/>
    <a:srgbClr val="CECECD"/>
    <a:srgbClr val="000000"/>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36032" autoAdjust="0"/>
  </p:normalViewPr>
  <p:slideViewPr>
    <p:cSldViewPr>
      <p:cViewPr>
        <p:scale>
          <a:sx n="59" d="100"/>
          <a:sy n="59" d="100"/>
        </p:scale>
        <p:origin x="1156" y="-4"/>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2021-03-21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2021-03-21</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2001%E2%80%9302_NBA_season" TargetMode="External"/><Relationship Id="rId3" Type="http://schemas.openxmlformats.org/officeDocument/2006/relationships/hyperlink" Target="https://www.britannica.com/sports/basketball" TargetMode="External"/><Relationship Id="rId7" Type="http://schemas.openxmlformats.org/officeDocument/2006/relationships/hyperlink" Target="https://en.wikipedia.org/wiki/Vancouver_Grizzlies"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Expansion_of_the_National_Basketball_Association" TargetMode="External"/><Relationship Id="rId5" Type="http://schemas.openxmlformats.org/officeDocument/2006/relationships/hyperlink" Target="https://www.britannica.com/topic/National-Basketball-Association" TargetMode="External"/><Relationship Id="rId4" Type="http://schemas.openxmlformats.org/officeDocument/2006/relationships/hyperlink" Target="https://www.britannica.com/place/Toronto"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ba.com/"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tats.nba.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a:lnSpc>
                <a:spcPct val="100000"/>
              </a:lnSpc>
              <a:spcBef>
                <a:spcPts val="0"/>
              </a:spcBef>
              <a:spcAft>
                <a:spcPts val="0"/>
              </a:spcAft>
              <a:buSzPts val="1400"/>
              <a:buNone/>
            </a:pPr>
            <a:r>
              <a:rPr lang="en-US" dirty="0"/>
              <a:t>Good evening Everyone,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Today we are going to present our Interim Progress Report</a:t>
            </a:r>
          </a:p>
          <a:p>
            <a:pPr marL="0" lvl="0" indent="0" algn="l" rtl="0">
              <a:lnSpc>
                <a:spcPct val="100000"/>
              </a:lnSpc>
              <a:spcBef>
                <a:spcPts val="0"/>
              </a:spcBef>
              <a:spcAft>
                <a:spcPts val="0"/>
              </a:spcAft>
              <a:buSzPts val="1400"/>
              <a:buNone/>
            </a:pPr>
            <a:r>
              <a:rPr lang="en-US" dirty="0"/>
              <a:t>Our group consists of [Pick an order “</a:t>
            </a:r>
            <a:r>
              <a:rPr lang="en-US" dirty="0" err="1"/>
              <a:t>Bhavika</a:t>
            </a:r>
            <a:r>
              <a:rPr lang="en-US" dirty="0"/>
              <a:t>, Cindy, Dennis”] and myself.</a:t>
            </a:r>
          </a:p>
          <a:p>
            <a:pPr marL="0" lvl="0" indent="0" algn="l" rtl="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anose="020B0604020202020204" pitchFamily="34" charset="0"/>
              <a:buChar char="•"/>
            </a:pPr>
            <a:r>
              <a:rPr lang="en-US" altLang="ko-KR" sz="2400" dirty="0"/>
              <a:t>Result before fine-tuning</a:t>
            </a:r>
          </a:p>
          <a:p>
            <a:pPr>
              <a:buFont typeface="Arial" panose="020B0604020202020204" pitchFamily="34" charset="0"/>
              <a:buChar char="•"/>
            </a:pPr>
            <a:r>
              <a:rPr lang="en-US" altLang="ko-KR" sz="2400" dirty="0"/>
              <a:t>Ratings of the models </a:t>
            </a:r>
          </a:p>
          <a:p>
            <a:pPr>
              <a:buFont typeface="Arial" panose="020B0604020202020204" pitchFamily="34" charset="0"/>
              <a:buChar char="•"/>
            </a:pPr>
            <a:r>
              <a:rPr lang="en-US" altLang="ko-KR" sz="2400" dirty="0"/>
              <a:t>Important Features (top 5)  (+/- Lucky bastard effect)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1295227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2074910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70000" lnSpcReduction="20000"/>
          </a:bodyPr>
          <a:lstStyle/>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The Client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Graph]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Pause for effect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Raptors] </a:t>
            </a:r>
          </a:p>
          <a:p>
            <a:pPr marL="0" marR="0">
              <a:lnSpc>
                <a:spcPct val="107000"/>
              </a:lnSpc>
              <a:spcBef>
                <a:spcPts val="0"/>
              </a:spcBef>
              <a:spcAft>
                <a:spcPts val="0"/>
              </a:spcAft>
            </a:pPr>
            <a:r>
              <a:rPr lang="en-US" sz="1300" b="1" i="0" kern="1200" dirty="0">
                <a:solidFill>
                  <a:schemeClr val="tx1"/>
                </a:solidFill>
                <a:effectLst/>
                <a:latin typeface="+mn-lt"/>
                <a:ea typeface="+mn-ea"/>
                <a:cs typeface="+mn-cs"/>
              </a:rPr>
              <a:t>Toronto Raptors</a:t>
            </a:r>
            <a:r>
              <a:rPr lang="en-US" sz="1300" b="0" i="0" kern="1200" dirty="0">
                <a:solidFill>
                  <a:schemeClr val="tx1"/>
                </a:solidFill>
                <a:effectLst/>
                <a:latin typeface="+mn-lt"/>
                <a:ea typeface="+mn-ea"/>
                <a:cs typeface="+mn-cs"/>
              </a:rPr>
              <a:t>, Canadian professional </a:t>
            </a:r>
            <a:r>
              <a:rPr lang="en-US" sz="1300" b="0" i="0" u="none" strike="noStrike" kern="1200" dirty="0">
                <a:solidFill>
                  <a:schemeClr val="tx1"/>
                </a:solidFill>
                <a:effectLst/>
                <a:latin typeface="+mn-lt"/>
                <a:ea typeface="+mn-ea"/>
                <a:cs typeface="+mn-cs"/>
                <a:hlinkClick r:id="rId3"/>
              </a:rPr>
              <a:t>basketball</a:t>
            </a:r>
            <a:r>
              <a:rPr lang="en-US" sz="1300" b="0" i="0" kern="1200" dirty="0">
                <a:solidFill>
                  <a:schemeClr val="tx1"/>
                </a:solidFill>
                <a:effectLst/>
                <a:latin typeface="+mn-lt"/>
                <a:ea typeface="+mn-ea"/>
                <a:cs typeface="+mn-cs"/>
              </a:rPr>
              <a:t> team based in </a:t>
            </a:r>
            <a:r>
              <a:rPr lang="en-US" sz="1300" b="0" i="0" u="none" strike="noStrike" kern="1200" dirty="0">
                <a:solidFill>
                  <a:schemeClr val="tx1"/>
                </a:solidFill>
                <a:effectLst/>
                <a:latin typeface="+mn-lt"/>
                <a:ea typeface="+mn-ea"/>
                <a:cs typeface="+mn-cs"/>
                <a:hlinkClick r:id="rId4"/>
              </a:rPr>
              <a:t>Toronto</a:t>
            </a:r>
            <a:r>
              <a:rPr lang="en-US" sz="1300" b="0" i="0" kern="1200" dirty="0">
                <a:solidFill>
                  <a:schemeClr val="tx1"/>
                </a:solidFill>
                <a:effectLst/>
                <a:latin typeface="+mn-lt"/>
                <a:ea typeface="+mn-ea"/>
                <a:cs typeface="+mn-cs"/>
              </a:rPr>
              <a:t> that plays in </a:t>
            </a:r>
            <a:r>
              <a:rPr lang="en-US" sz="1300" b="0" i="0" u="none" strike="noStrike" kern="1200" dirty="0">
                <a:solidFill>
                  <a:schemeClr val="tx1"/>
                </a:solidFill>
                <a:effectLst/>
                <a:latin typeface="+mn-lt"/>
                <a:ea typeface="+mn-ea"/>
                <a:cs typeface="+mn-cs"/>
                <a:hlinkClick r:id="rId5"/>
              </a:rPr>
              <a:t>National Basketball Association</a:t>
            </a:r>
            <a:r>
              <a:rPr lang="en-US" sz="1300" b="0" i="0" kern="1200" dirty="0">
                <a:solidFill>
                  <a:schemeClr val="tx1"/>
                </a:solidFill>
                <a:effectLst/>
                <a:latin typeface="+mn-lt"/>
                <a:ea typeface="+mn-ea"/>
                <a:cs typeface="+mn-cs"/>
              </a:rPr>
              <a:t> known as NBA. The Raptors have won one conference title and one NBA championship (both 2019). </a:t>
            </a:r>
          </a:p>
          <a:p>
            <a:pPr marL="0" marR="0">
              <a:lnSpc>
                <a:spcPct val="107000"/>
              </a:lnSpc>
              <a:spcBef>
                <a:spcPts val="0"/>
              </a:spcBef>
              <a:spcAft>
                <a:spcPts val="0"/>
              </a:spcAft>
            </a:pPr>
            <a:endParaRPr lang="en-US" sz="1300" b="0" i="0" kern="1200" dirty="0">
              <a:solidFill>
                <a:schemeClr val="tx1"/>
              </a:solidFill>
              <a:effectLst/>
              <a:latin typeface="+mn-lt"/>
              <a:ea typeface="+mn-ea"/>
              <a:cs typeface="+mn-cs"/>
            </a:endParaRPr>
          </a:p>
          <a:p>
            <a:pPr marL="0" marR="0">
              <a:lnSpc>
                <a:spcPct val="107000"/>
              </a:lnSpc>
              <a:spcBef>
                <a:spcPts val="0"/>
              </a:spcBef>
              <a:spcAft>
                <a:spcPts val="0"/>
              </a:spcAft>
            </a:pPr>
            <a:r>
              <a:rPr lang="en-US" sz="1300" b="0" i="0" kern="1200" dirty="0">
                <a:solidFill>
                  <a:schemeClr val="tx1"/>
                </a:solidFill>
                <a:effectLst/>
                <a:latin typeface="+mn-lt"/>
                <a:ea typeface="+mn-ea"/>
                <a:cs typeface="+mn-cs"/>
              </a:rPr>
              <a:t>The team was founded in 1995 as part of the NBA's </a:t>
            </a:r>
            <a:r>
              <a:rPr lang="en-US" sz="1300" b="0" i="0" u="none" strike="noStrike" kern="1200" dirty="0">
                <a:solidFill>
                  <a:schemeClr val="tx1"/>
                </a:solidFill>
                <a:effectLst/>
                <a:latin typeface="+mn-lt"/>
                <a:ea typeface="+mn-ea"/>
                <a:cs typeface="+mn-cs"/>
                <a:hlinkClick r:id="rId6" tooltip="Expansion of the National Basketball Association"/>
              </a:rPr>
              <a:t>expansion</a:t>
            </a:r>
            <a:r>
              <a:rPr lang="en-US" sz="1300" b="0" i="0" kern="1200" dirty="0">
                <a:solidFill>
                  <a:schemeClr val="tx1"/>
                </a:solidFill>
                <a:effectLst/>
                <a:latin typeface="+mn-lt"/>
                <a:ea typeface="+mn-ea"/>
                <a:cs typeface="+mn-cs"/>
              </a:rPr>
              <a:t> into Canada, along with the </a:t>
            </a:r>
            <a:r>
              <a:rPr lang="en-US" sz="1300" b="0" i="0" u="none" strike="noStrike" kern="1200" dirty="0">
                <a:solidFill>
                  <a:schemeClr val="tx1"/>
                </a:solidFill>
                <a:effectLst/>
                <a:latin typeface="+mn-lt"/>
                <a:ea typeface="+mn-ea"/>
                <a:cs typeface="+mn-cs"/>
                <a:hlinkClick r:id="rId7" tooltip="Vancouver Grizzlies"/>
              </a:rPr>
              <a:t>Vancouver Grizzlies</a:t>
            </a:r>
            <a:r>
              <a:rPr lang="en-US" sz="1300" b="0" i="0" kern="1200" dirty="0">
                <a:solidFill>
                  <a:schemeClr val="tx1"/>
                </a:solidFill>
                <a:effectLst/>
                <a:latin typeface="+mn-lt"/>
                <a:ea typeface="+mn-ea"/>
                <a:cs typeface="+mn-cs"/>
              </a:rPr>
              <a:t>. Since the </a:t>
            </a:r>
            <a:r>
              <a:rPr lang="en-US" sz="1300" b="0" i="0" u="none" strike="noStrike" kern="1200" dirty="0">
                <a:solidFill>
                  <a:schemeClr val="tx1"/>
                </a:solidFill>
                <a:effectLst/>
                <a:latin typeface="+mn-lt"/>
                <a:ea typeface="+mn-ea"/>
                <a:cs typeface="+mn-cs"/>
                <a:hlinkClick r:id="rId8" tooltip="2001–02 NBA season"/>
              </a:rPr>
              <a:t>2001–02 season</a:t>
            </a:r>
            <a:r>
              <a:rPr lang="en-US" sz="1300" b="0" i="0" kern="1200" dirty="0">
                <a:solidFill>
                  <a:schemeClr val="tx1"/>
                </a:solidFill>
                <a:effectLst/>
                <a:latin typeface="+mn-lt"/>
                <a:ea typeface="+mn-ea"/>
                <a:cs typeface="+mn-cs"/>
              </a:rPr>
              <a:t>, the Raptors have been the only Canadian-based team in the league.</a:t>
            </a:r>
          </a:p>
          <a:p>
            <a:pPr marL="0" marR="0">
              <a:lnSpc>
                <a:spcPct val="107000"/>
              </a:lnSpc>
              <a:spcBef>
                <a:spcPts val="0"/>
              </a:spcBef>
              <a:spcAft>
                <a:spcPts val="0"/>
              </a:spcAft>
            </a:pPr>
            <a:endParaRPr lang="en-US" sz="1300" b="0" i="0" kern="1200" dirty="0">
              <a:solidFill>
                <a:schemeClr val="tx1"/>
              </a:solidFill>
              <a:effectLst/>
              <a:latin typeface="+mn-lt"/>
              <a:ea typeface="+mn-ea"/>
              <a:cs typeface="+mn-cs"/>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As of 2020, The Toronto Raptors are worth 2.1 billion USD. There were key players added in 2019 who contributed to critical wins during the season and championship playoff run. However, the team has been in decline since being crowned 2019 NBA champions.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GM] </a:t>
            </a: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team’s General Manager (GM) and owners are seeking recommendations on improving the team’s chances at another championship run while preserving the team’s long-term future. The recommendations will be in the form of marginal/minor improvements to the player roster. The stakeholders intend to either maintain or improve on the number of wins during the regular season and more importantly during the playoffs.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organization wants to retain a public interest in the team while improving the team’s performance without rebuilding the entire team. A spot in the NBA finals while maintaining the number of regular-season wins would be ideal.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To attain the requirements outlined by the management, we are looking to determine what features affect team wins/losses and predict how this can be improved/reduced through changes in the team’s roster.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Primary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primary objective of this analysis is to determine which features are important to the Toronto Raptors team to produce more wins in the regular season and the playoffs. </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Secondary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secondary objective is to review team players’ performance-to-cost effectiveness.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Data scop]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scope of this analysis will be to focus on the historical player data from 2005 to 2020 as this closely represent the players of the current era. The performance baseline of the team and players will be established using the data for The Toronto Raptors 2019-2020 season. These statistics will be used to indicate performance features for the team and the individual players.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Primary data used for this analysis is hosted by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It is made available via webservices through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4"/>
              </a:rPr>
              <a:t>stats.nba.com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14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developed by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Swar</a:t>
            </a:r>
            <a:r>
              <a:rPr lang="en-US" sz="1400" dirty="0">
                <a:effectLst/>
                <a:latin typeface="Arial" panose="020B0604020202020204" pitchFamily="34" charset="0"/>
                <a:ea typeface="Calibri" panose="020F0502020204030204" pitchFamily="34" charset="0"/>
                <a:cs typeface="Times New Roman" panose="02020603050405020304" pitchFamily="18" charset="0"/>
              </a:rPr>
              <a:t> Patel. There are more than 250 endpoint available. This API will give very close to real time data for any event happening.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(if asked: </a:t>
            </a:r>
            <a:r>
              <a:rPr lang="en-US" sz="1300" b="0" i="0" kern="1200" dirty="0">
                <a:solidFill>
                  <a:schemeClr val="tx1"/>
                </a:solidFill>
                <a:effectLst/>
                <a:latin typeface="+mn-lt"/>
                <a:ea typeface="+mn-ea"/>
                <a:cs typeface="+mn-cs"/>
              </a:rPr>
              <a:t>An </a:t>
            </a:r>
            <a:r>
              <a:rPr lang="en-US" sz="1300" b="1" i="0" kern="1200" dirty="0">
                <a:solidFill>
                  <a:schemeClr val="tx1"/>
                </a:solidFill>
                <a:effectLst/>
                <a:latin typeface="+mn-lt"/>
                <a:ea typeface="+mn-ea"/>
                <a:cs typeface="+mn-cs"/>
              </a:rPr>
              <a:t>endpoint is a URL</a:t>
            </a:r>
            <a:r>
              <a:rPr lang="en-US" sz="1300" b="0" i="0" kern="1200" dirty="0">
                <a:solidFill>
                  <a:schemeClr val="tx1"/>
                </a:solidFill>
                <a:effectLst/>
                <a:latin typeface="+mn-lt"/>
                <a:ea typeface="+mn-ea"/>
                <a:cs typeface="+mn-cs"/>
              </a:rPr>
              <a:t> pattern used to communicate with an </a:t>
            </a:r>
            <a:r>
              <a:rPr lang="en-US" sz="1300" b="1" i="0" kern="1200" dirty="0">
                <a:solidFill>
                  <a:schemeClr val="tx1"/>
                </a:solidFill>
                <a:effectLst/>
                <a:latin typeface="+mn-lt"/>
                <a:ea typeface="+mn-ea"/>
                <a:cs typeface="+mn-cs"/>
              </a:rPr>
              <a:t>API</a:t>
            </a:r>
            <a:r>
              <a:rPr lang="en-US" sz="1300" b="0" i="0" kern="1200" dirty="0">
                <a:solidFill>
                  <a:schemeClr val="tx1"/>
                </a:solidFill>
                <a:effectLst/>
                <a:latin typeface="+mn-lt"/>
                <a:ea typeface="+mn-ea"/>
                <a:cs typeface="+mn-cs"/>
              </a:rPr>
              <a:t>.)</a:t>
            </a: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Player Game Logs endpoint]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use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playergamelogs</a:t>
            </a:r>
            <a:r>
              <a:rPr lang="en-US" sz="1400" dirty="0">
                <a:effectLst/>
                <a:latin typeface="Arial" panose="020B0604020202020204" pitchFamily="34" charset="0"/>
                <a:ea typeface="Calibri" panose="020F0502020204030204" pitchFamily="34" charset="0"/>
                <a:cs typeface="Times New Roman" panose="02020603050405020304" pitchFamily="18" charset="0"/>
              </a:rPr>
              <a:t> endpoint of the API to pull out player statistics by game.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need season and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seasontype</a:t>
            </a:r>
            <a:r>
              <a:rPr lang="en-US" sz="1400" dirty="0">
                <a:effectLst/>
                <a:latin typeface="Arial" panose="020B0604020202020204" pitchFamily="34" charset="0"/>
                <a:ea typeface="Calibri" panose="020F0502020204030204" pitchFamily="34" charset="0"/>
                <a:cs typeface="Times New Roman" panose="02020603050405020304" pitchFamily="18" charset="0"/>
              </a:rPr>
              <a:t> as required parameters. There are more than 22000 games in this dataset consisting of total </a:t>
            </a:r>
            <a:r>
              <a:rPr lang="en-US" altLang="ko-KR" sz="1400" i="1" kern="1200" dirty="0">
                <a:solidFill>
                  <a:schemeClr val="tx1"/>
                </a:solidFill>
                <a:latin typeface="+mn-lt"/>
                <a:ea typeface="+mn-ea"/>
                <a:cs typeface="+mn-cs"/>
              </a:rPr>
              <a:t>465065 rows and 66 columns. We have dropped about 30 features since they are irrelevant for measuring the performances.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03 – Play by Play endpoint]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We use </a:t>
            </a:r>
            <a:r>
              <a:rPr lang="en-US" sz="1050" b="0" dirty="0" err="1">
                <a:solidFill>
                  <a:srgbClr val="2D2E2D"/>
                </a:solidFill>
              </a:rPr>
              <a:t>PlayByPlay</a:t>
            </a:r>
            <a:r>
              <a:rPr lang="en-US" sz="1050" b="0" dirty="0">
                <a:solidFill>
                  <a:srgbClr val="2D2E2D"/>
                </a:solidFill>
              </a:rPr>
              <a:t> </a:t>
            </a:r>
            <a:r>
              <a:rPr lang="en-US" sz="1050" b="0" dirty="0" err="1">
                <a:solidFill>
                  <a:srgbClr val="2D2E2D"/>
                </a:solidFill>
              </a:rPr>
              <a:t>enedpoint</a:t>
            </a:r>
            <a:r>
              <a:rPr lang="en-US" sz="1050" b="0" dirty="0">
                <a:solidFill>
                  <a:srgbClr val="2D2E2D"/>
                </a:solidFill>
              </a:rPr>
              <a:t> to fetch the </a:t>
            </a:r>
            <a:r>
              <a:rPr lang="en-US" sz="1050" b="0" dirty="0" err="1">
                <a:solidFill>
                  <a:srgbClr val="2D2E2D"/>
                </a:solidFill>
              </a:rPr>
              <a:t>playbyplay</a:t>
            </a:r>
            <a:r>
              <a:rPr lang="en-US" sz="1050" b="0" dirty="0">
                <a:solidFill>
                  <a:srgbClr val="2D2E2D"/>
                </a:solidFill>
              </a:rPr>
              <a:t> data for each game we have as part of the first dataset. This took some time since we had to add some waiting time between API requests. It did take more than a day to get data for 22000 games.</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NBA webservice does not provide the salary data. We ended up using additional means of data collection.</a:t>
            </a:r>
          </a:p>
          <a:p>
            <a:pPr marL="0" marR="0" lvl="0" indent="0" algn="l" rtl="0">
              <a:lnSpc>
                <a:spcPct val="100000"/>
              </a:lnSpc>
              <a:spcBef>
                <a:spcPts val="0"/>
              </a:spcBef>
              <a:spcAft>
                <a:spcPts val="0"/>
              </a:spcAft>
              <a:buClr>
                <a:srgbClr val="000000"/>
              </a:buClr>
              <a:buSzPts val="1400"/>
              <a:buFont typeface="Arial"/>
              <a:buNone/>
            </a:pPr>
            <a:r>
              <a:rPr lang="en-US" sz="1050" b="0" dirty="0">
                <a:solidFill>
                  <a:srgbClr val="2D2E2D"/>
                </a:solidFill>
              </a:rPr>
              <a:t>We fetched the past salary data from ESPN website and the future salary data from </a:t>
            </a:r>
            <a:r>
              <a:rPr lang="en-US" sz="1050" b="0" dirty="0" err="1">
                <a:solidFill>
                  <a:srgbClr val="2D2E2D"/>
                </a:solidFill>
              </a:rPr>
              <a:t>HoopsHype</a:t>
            </a:r>
            <a:r>
              <a:rPr lang="en-US" sz="1050" b="0" dirty="0">
                <a:solidFill>
                  <a:srgbClr val="2D2E2D"/>
                </a:solidFill>
              </a:rPr>
              <a:t> website. These were obtained using web scraping in python using web scraping library. We have 489 entries for this dataset.</a:t>
            </a: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[Just pause for a couple of seconds] </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39972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To easily explain the schema, we created this database diagram using SQL and </a:t>
            </a:r>
            <a:r>
              <a:rPr lang="en-US" sz="2000" dirty="0" err="1">
                <a:effectLst/>
                <a:latin typeface="Arial" panose="020B0604020202020204" pitchFamily="34" charset="0"/>
                <a:ea typeface="Calibri" panose="020F0502020204030204" pitchFamily="34" charset="0"/>
                <a:cs typeface="Times New Roman" panose="02020603050405020304" pitchFamily="18" charset="0"/>
              </a:rPr>
              <a:t>visio</a:t>
            </a:r>
            <a:r>
              <a:rPr lang="en-US" sz="2000" dirty="0">
                <a:effectLst/>
                <a:latin typeface="Arial" panose="020B0604020202020204" pitchFamily="34" charset="0"/>
                <a:ea typeface="Calibri" panose="020F0502020204030204" pitchFamily="34" charset="0"/>
                <a:cs typeface="Times New Roman" panose="02020603050405020304" pitchFamily="18" charset="0"/>
              </a:rPr>
              <a:t>. Since this is not a normalized database; which would be very expensive for this analysis, the primary and foreign keys are not enforced by a constraint.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b="1" dirty="0">
              <a:solidFill>
                <a:srgbClr val="2D2E2D"/>
              </a:solidFill>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01 – Player Game Logs table]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We are only showing a few features here, this table acts as the main table based on which we pull data for other components.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Play by Play table]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This table is generated by the Game ID from the Player Game logs. This represents each activity happened in a game.</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Player salaries table]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We can relate this table to the </a:t>
            </a:r>
            <a:r>
              <a:rPr lang="en-US" sz="1400" dirty="0" err="1">
                <a:solidFill>
                  <a:srgbClr val="2D2E2D"/>
                </a:solidFill>
              </a:rPr>
              <a:t>Playergamelogs</a:t>
            </a:r>
            <a:r>
              <a:rPr lang="en-US" sz="1400" dirty="0">
                <a:solidFill>
                  <a:srgbClr val="2D2E2D"/>
                </a:solidFill>
              </a:rPr>
              <a:t> using the Player name and the </a:t>
            </a:r>
            <a:r>
              <a:rPr lang="en-US" sz="1400">
                <a:solidFill>
                  <a:srgbClr val="2D2E2D"/>
                </a:solidFill>
              </a:rPr>
              <a:t>Team Abbreviation.</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[Just pause for a couple of seconds]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endParaRPr lang="en-CA"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Our project plan is allocation into 5 phases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Proposal, Final Plan, Interim Presentation, Final Report and Final Presentation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milestone]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with a milestone to show the deliverable at the end of each phase: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Final date]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Completion of the final report is targeted for Apr 15</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along with a presentation to summarizing the recommendations outlined in this report.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Implementation]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The last unlabeled grouping was to track our overall development schedule  relative to the our primary deliverables.</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Our team was a very loose form of Scrum Agile. If we need to designate roles it was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Project Manager where I (Dennis) handled scheduling and administrative duties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Data Architect  where Cindy’s role to help understand the data and some initial trends in the data.</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Programming Architect/Manager where </a:t>
            </a:r>
            <a:r>
              <a:rPr lang="en-US" sz="1050" dirty="0" err="1">
                <a:solidFill>
                  <a:srgbClr val="2D2E2D"/>
                </a:solidFill>
              </a:rPr>
              <a:t>Bhavika’s</a:t>
            </a:r>
            <a:r>
              <a:rPr lang="en-US" sz="1050" dirty="0">
                <a:solidFill>
                  <a:srgbClr val="2D2E2D"/>
                </a:solidFill>
              </a:rPr>
              <a:t> role taking care of our business unit’s division of coders (everyone in the group)</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would meet at least 3 times per week at scheduled times to align on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each of us had done</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we will do next</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discuss challenges, next steps, and shared knowledge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The sharing of knowledge is important. Only 1 of the 3 members had specific understanding of the subject which was passed along to the group as we all became more familiar with the data. We created document of useful links and meeting minutes to help us retain useful information, techniques, and ideas for future reference. All of this was stored on Google Drive before going with Git as the main repository for this project.</a:t>
            </a:r>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01 – Team]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Our team was a very loose form of Scrum Agile. If we need to designate roles it was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02, 03, 04 – Roles]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Project Manager where I (Dennis) handled scheduling and administrative duties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Data Architect  where Cindy’s role to help understand the data and some initial trends in the data.</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Programming Architect/Manager where </a:t>
            </a:r>
            <a:r>
              <a:rPr lang="en-US" sz="1050" dirty="0" err="1">
                <a:solidFill>
                  <a:srgbClr val="2D2E2D"/>
                </a:solidFill>
              </a:rPr>
              <a:t>Bhavika’s</a:t>
            </a:r>
            <a:r>
              <a:rPr lang="en-US" sz="1050" dirty="0">
                <a:solidFill>
                  <a:srgbClr val="2D2E2D"/>
                </a:solidFill>
              </a:rPr>
              <a:t> role taking care of our business unit’s division of coders (everyone in the group)</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Communications]</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had multiple methods to facilitate team communications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Meetings]</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had scheduled meetings 3 times per week to align on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each of us had done</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we will do next</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discuss challenges, next steps, and shared knowledge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07 – Meetings]</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Various methods (MS Teams, WhatsApp, Email) to contact each other for redundancy as technology can fail</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08 – Repositories]</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Use repositories such as Git and Google Drive to maintain our documentation and code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This agreed upon structure helped facilitate our team relationships to work effectively and especially share knowledge. Only 1 of the 3 members had specific understanding of the subject which was passed along to the group as we all became more familiar with the data. We created documents () to retain useful information, techniques, and ideas for future reference. All of this was stored on Google Drive before going with Git as the main repository for this project.</a:t>
            </a:r>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713542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Cindy explain chart and show formula and how data was obtained</a:t>
            </a: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01 – The slide is to show the key performance of the players]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In order to measure the performance of the players, the Player Efficiency Rating (PER) is introduced in our analysis.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PER is based on many measurements; the formula is listed as below.</a:t>
            </a:r>
          </a:p>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02 – Player Performance Graph] </a:t>
            </a:r>
          </a:p>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This graph is to show the top 10 Player Efficiency Rating for Toronto Raptors in the Season 2019-20. The analysis includes both Regular and Playoffs.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In the calculation, both offensive and defensive factors are considered.</a:t>
            </a: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b="0" i="0" kern="1200" dirty="0">
                <a:solidFill>
                  <a:srgbClr val="2D2E2D"/>
                </a:solidFill>
                <a:effectLst/>
                <a:latin typeface="+mn-lt"/>
                <a:ea typeface="+mn-ea"/>
                <a:cs typeface="+mn-cs"/>
              </a:rPr>
              <a:t>Offensive factors includes </a:t>
            </a:r>
            <a:r>
              <a:rPr lang="en-US" sz="2000" b="0" i="0" dirty="0">
                <a:effectLst/>
                <a:latin typeface="Segoe UI" panose="020B0502040204020203" pitchFamily="34" charset="0"/>
              </a:rPr>
              <a:t>Field goals made and attempted ; 3-point made , Free throws made and attempted; Points scored; Assist, Offensive rebounds, Turnovers, Minutes played.</a:t>
            </a: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2000" b="0" i="0" dirty="0">
                <a:effectLst/>
                <a:latin typeface="Segoe UI" panose="020B0502040204020203" pitchFamily="34" charset="0"/>
              </a:rPr>
              <a:t>Defensive factors are Defensive rebounds, Steals and Blocks.</a:t>
            </a:r>
            <a:endParaRPr lang="en-US" sz="1400" kern="1200" dirty="0">
              <a:solidFill>
                <a:srgbClr val="2D2E2D"/>
              </a:solidFill>
              <a:latin typeface="+mn-lt"/>
              <a:ea typeface="+mn-ea"/>
              <a:cs typeface="+mn-cs"/>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endParaRPr lang="en-US" sz="1400" kern="1200" dirty="0">
              <a:solidFill>
                <a:srgbClr val="2D2E2D"/>
              </a:solidFill>
              <a:latin typeface="+mn-lt"/>
              <a:ea typeface="+mn-ea"/>
              <a:cs typeface="+mn-cs"/>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showed under each player. </a:t>
            </a: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Serge ranked No.1 in the season 2019-20.</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01 – Top 10 Players for the past 3 Seasons with high points]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this slide, Let’s talk about who made the most points in the last 3 seasons.</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this graph, it shows the top 10 players and their points. We only study the players who made at least 100 points in both Regular and Playoffs. The stack bar with different colors shows the different years. Some players only with Raptors for one season, so we can only see one color. From the data, Kyle hit the highest points for these three seasons.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points at 2321.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2019-20, Pascal Ranked No. 1 with 1558 points.</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all 3 seasons, Kyle made the highest points and followed by Pascal.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4622355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2021-03-21</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2021-03-21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2021-03-21</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401016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Recommendations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Text goes here</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698153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Assumptions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511030" y="1917626"/>
            <a:ext cx="5544616" cy="769441"/>
            <a:chOff x="6311230" y="1989634"/>
            <a:chExt cx="4464496" cy="769441"/>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707886"/>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Toronto Raptors only Play for NBA</a:t>
              </a:r>
            </a:p>
          </p:txBody>
        </p:sp>
      </p:grpSp>
      <p:grpSp>
        <p:nvGrpSpPr>
          <p:cNvPr id="9" name="그룹 8"/>
          <p:cNvGrpSpPr/>
          <p:nvPr/>
        </p:nvGrpSpPr>
        <p:grpSpPr>
          <a:xfrm>
            <a:off x="4511030" y="2709714"/>
            <a:ext cx="5256584" cy="1077218"/>
            <a:chOff x="6311230" y="2781722"/>
            <a:chExt cx="4464496" cy="1077218"/>
          </a:xfrm>
        </p:grpSpPr>
        <p:sp>
          <p:nvSpPr>
            <p:cNvPr id="69" name="TextBox 13"/>
            <p:cNvSpPr txBox="1">
              <a:spLocks noChangeArrowheads="1"/>
            </p:cNvSpPr>
            <p:nvPr/>
          </p:nvSpPr>
          <p:spPr bwMode="auto">
            <a:xfrm>
              <a:off x="6311230" y="2781722"/>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843277"/>
              <a:ext cx="3724821" cy="101566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The stats of games before 2005 are irreverent for current performers</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p:txBody>
          <a:bodyPr/>
          <a:lstStyle/>
          <a:p>
            <a:pPr>
              <a:buFont typeface="Arial" panose="020B0604020202020204" pitchFamily="34" charset="0"/>
              <a:buChar char="•"/>
            </a:pPr>
            <a:r>
              <a:rPr lang="en-US" altLang="ko-KR" dirty="0"/>
              <a:t>The Toronto Raptors are an NBA championship team with a $2.1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10" name="Picture 9">
            <a:extLst>
              <a:ext uri="{FF2B5EF4-FFF2-40B4-BE49-F238E27FC236}">
                <a16:creationId xmlns:a16="http://schemas.microsoft.com/office/drawing/2014/main" id="{11FFBA9E-AA48-42F6-A9F3-2C9588304F99}"/>
              </a:ext>
            </a:extLst>
          </p:cNvPr>
          <p:cNvPicPr>
            <a:picLocks noChangeAspect="1"/>
          </p:cNvPicPr>
          <p:nvPr/>
        </p:nvPicPr>
        <p:blipFill>
          <a:blip r:embed="rId3"/>
          <a:stretch>
            <a:fillRect/>
          </a:stretch>
        </p:blipFill>
        <p:spPr>
          <a:xfrm>
            <a:off x="982637" y="2781722"/>
            <a:ext cx="10289521" cy="35283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Focus on the historical player data from 2005 to 2020 as this closely represent the players of the current era.</a:t>
            </a:r>
          </a:p>
          <a:p>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Methods for Data collection</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Open access API (</a:t>
            </a:r>
            <a:r>
              <a:rPr lang="en-US" altLang="ko-KR" dirty="0" err="1"/>
              <a:t>nba_api</a:t>
            </a:r>
            <a:r>
              <a:rPr lang="en-US" altLang="ko-KR" dirty="0"/>
              <a:t>)</a:t>
            </a:r>
          </a:p>
          <a:p>
            <a:pPr lvl="1">
              <a:buFont typeface="Arial" panose="020B0604020202020204" pitchFamily="34" charset="0"/>
              <a:buChar char="•"/>
            </a:pPr>
            <a:r>
              <a:rPr lang="en-US" altLang="ko-KR" sz="2000" i="1" dirty="0" err="1">
                <a:latin typeface="+mj-lt"/>
              </a:rPr>
              <a:t>PlayerGameLogs</a:t>
            </a:r>
            <a:r>
              <a:rPr lang="en-US" altLang="ko-KR" sz="2000" i="1" dirty="0">
                <a:latin typeface="+mj-lt"/>
              </a:rPr>
              <a:t> End point</a:t>
            </a:r>
          </a:p>
          <a:p>
            <a:pPr lvl="2">
              <a:buFont typeface="Arial" panose="020B0604020202020204" pitchFamily="34" charset="0"/>
              <a:buChar char="•"/>
            </a:pPr>
            <a:r>
              <a:rPr lang="en-US" altLang="ko-KR" sz="2000" i="1" dirty="0">
                <a:latin typeface="+mj-lt"/>
              </a:rPr>
              <a:t>Parameters required – Season, Season type</a:t>
            </a:r>
          </a:p>
          <a:p>
            <a:pPr lvl="2">
              <a:buFont typeface="Arial" panose="020B0604020202020204" pitchFamily="34" charset="0"/>
              <a:buChar char="•"/>
            </a:pPr>
            <a:r>
              <a:rPr lang="en-US" altLang="ko-KR" sz="2000" i="1" dirty="0">
                <a:latin typeface="+mj-lt"/>
              </a:rPr>
              <a:t>Total 465065 records, 66 features</a:t>
            </a:r>
          </a:p>
          <a:p>
            <a:pPr lvl="1">
              <a:buFont typeface="Arial" panose="020B0604020202020204" pitchFamily="34" charset="0"/>
              <a:buChar char="•"/>
            </a:pPr>
            <a:r>
              <a:rPr lang="en-US" altLang="ko-KR" sz="2000" i="1" dirty="0" err="1">
                <a:latin typeface="+mj-lt"/>
              </a:rPr>
              <a:t>PlayByPlay</a:t>
            </a:r>
            <a:r>
              <a:rPr lang="en-US" altLang="ko-KR" sz="2000" i="1" dirty="0">
                <a:latin typeface="+mj-lt"/>
              </a:rPr>
              <a:t> End point</a:t>
            </a:r>
          </a:p>
          <a:p>
            <a:pPr lvl="2">
              <a:buFont typeface="Arial" panose="020B0604020202020204" pitchFamily="34" charset="0"/>
              <a:buChar char="•"/>
            </a:pPr>
            <a:r>
              <a:rPr lang="en-US" altLang="ko-KR" sz="2000" i="1" dirty="0">
                <a:latin typeface="+mj-lt"/>
              </a:rPr>
              <a:t>Parameters required – </a:t>
            </a:r>
            <a:r>
              <a:rPr lang="en-US" altLang="ko-KR" sz="2000" i="1" dirty="0" err="1">
                <a:latin typeface="+mj-lt"/>
              </a:rPr>
              <a:t>GameId</a:t>
            </a:r>
            <a:endParaRPr lang="en-US" altLang="ko-KR" sz="2000" i="1" dirty="0">
              <a:latin typeface="+mj-lt"/>
            </a:endParaRPr>
          </a:p>
          <a:p>
            <a:pPr lvl="2">
              <a:buFont typeface="Arial" panose="020B0604020202020204" pitchFamily="34" charset="0"/>
              <a:buChar char="•"/>
            </a:pPr>
            <a:r>
              <a:rPr lang="en-US" altLang="ko-KR" sz="2000" i="1" dirty="0">
                <a:latin typeface="+mj-lt"/>
              </a:rPr>
              <a:t>Total ~10M records, 13 features</a:t>
            </a:r>
          </a:p>
          <a:p>
            <a:pPr>
              <a:buFont typeface="Arial" panose="020B0604020202020204" pitchFamily="34" charset="0"/>
              <a:buChar char="•"/>
            </a:pPr>
            <a:r>
              <a:rPr lang="en-CA" dirty="0"/>
              <a:t>NBA Player Salaries </a:t>
            </a:r>
          </a:p>
          <a:p>
            <a:pPr lvl="2">
              <a:buFont typeface="Arial" panose="020B0604020202020204" pitchFamily="34" charset="0"/>
              <a:buChar char="•"/>
            </a:pPr>
            <a:r>
              <a:rPr lang="en-US" altLang="ko-KR" sz="2000" i="1" dirty="0">
                <a:latin typeface="+mj-lt"/>
              </a:rPr>
              <a:t>ESPN for the historical data</a:t>
            </a:r>
          </a:p>
          <a:p>
            <a:pPr lvl="2">
              <a:buFont typeface="Arial" panose="020B0604020202020204" pitchFamily="34" charset="0"/>
              <a:buChar char="•"/>
            </a:pPr>
            <a:r>
              <a:rPr lang="en-US" altLang="ko-KR" sz="2000" i="1" dirty="0" err="1">
                <a:latin typeface="+mj-lt"/>
              </a:rPr>
              <a:t>Hoopshype</a:t>
            </a:r>
            <a:r>
              <a:rPr lang="en-US" altLang="ko-KR" sz="2000" i="1" dirty="0">
                <a:latin typeface="+mj-lt"/>
              </a:rPr>
              <a:t> for future</a:t>
            </a:r>
          </a:p>
          <a:p>
            <a:pPr lvl="2">
              <a:buFont typeface="Arial" panose="020B0604020202020204" pitchFamily="34" charset="0"/>
              <a:buChar char="•"/>
            </a:pPr>
            <a:r>
              <a:rPr lang="en-US" altLang="ko-KR" sz="2000" i="1" dirty="0" err="1">
                <a:latin typeface="+mj-lt"/>
              </a:rPr>
              <a:t>Approx</a:t>
            </a:r>
            <a:r>
              <a:rPr lang="en-US" altLang="ko-KR" sz="2000" i="1" dirty="0">
                <a:latin typeface="+mj-lt"/>
              </a:rPr>
              <a:t> ~500 records</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2000" i="1" dirty="0">
                <a:solidFill>
                  <a:prstClr val="black">
                    <a:lumMod val="75000"/>
                    <a:lumOff val="25000"/>
                  </a:prstClr>
                </a:solidFill>
                <a:latin typeface="Calibri"/>
              </a:rPr>
              <a:t>Gathered by web scraping (Beautiful Soup Python Package)</a:t>
            </a:r>
            <a:endParaRPr lang="en-US" altLang="ko-KR" sz="2000" dirty="0"/>
          </a:p>
        </p:txBody>
      </p:sp>
    </p:spTree>
    <p:extLst>
      <p:ext uri="{BB962C8B-B14F-4D97-AF65-F5344CB8AC3E}">
        <p14:creationId xmlns:p14="http://schemas.microsoft.com/office/powerpoint/2010/main" val="4206824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Database diagram</a:t>
            </a:r>
          </a:p>
        </p:txBody>
      </p:sp>
      <p:sp>
        <p:nvSpPr>
          <p:cNvPr id="6" name="내용 개체 틀 5"/>
          <p:cNvSpPr>
            <a:spLocks noGrp="1"/>
          </p:cNvSpPr>
          <p:nvPr>
            <p:ph idx="1"/>
          </p:nvPr>
        </p:nvSpPr>
        <p:spPr>
          <a:xfrm>
            <a:off x="1486693" y="1485578"/>
            <a:ext cx="3168353" cy="4824535"/>
          </a:xfrm>
        </p:spPr>
        <p:txBody>
          <a:bodyPr/>
          <a:lstStyle/>
          <a:p>
            <a:pPr>
              <a:buFont typeface="Arial" panose="020B0604020202020204" pitchFamily="34" charset="0"/>
              <a:buChar char="•"/>
            </a:pPr>
            <a:r>
              <a:rPr lang="en-US" altLang="ko-KR" dirty="0"/>
              <a:t>Arrows represent relationship</a:t>
            </a:r>
          </a:p>
          <a:p>
            <a:pPr>
              <a:buFont typeface="Arial" panose="020B0604020202020204" pitchFamily="34" charset="0"/>
              <a:buChar char="•"/>
            </a:pPr>
            <a:r>
              <a:rPr lang="en-US" altLang="ko-KR" dirty="0"/>
              <a:t>Not normalized</a:t>
            </a:r>
          </a:p>
          <a:p>
            <a:pPr>
              <a:buFont typeface="Arial" panose="020B0604020202020204" pitchFamily="34" charset="0"/>
              <a:buChar char="•"/>
            </a:pPr>
            <a:r>
              <a:rPr lang="en-US" altLang="ko-KR" dirty="0"/>
              <a:t>SQL and Visio used to visualize the relationships</a:t>
            </a:r>
          </a:p>
          <a:p>
            <a:pPr>
              <a:buFont typeface="Arial" panose="020B0604020202020204" pitchFamily="34" charset="0"/>
              <a:buChar char="•"/>
            </a:pPr>
            <a:endParaRPr lang="ko-KR" altLang="en-US" dirty="0"/>
          </a:p>
        </p:txBody>
      </p:sp>
      <p:pic>
        <p:nvPicPr>
          <p:cNvPr id="3" name="Picture 2">
            <a:extLst>
              <a:ext uri="{FF2B5EF4-FFF2-40B4-BE49-F238E27FC236}">
                <a16:creationId xmlns:a16="http://schemas.microsoft.com/office/drawing/2014/main" id="{7C73DAD2-DBA6-4044-83F9-321BAB9C3017}"/>
              </a:ext>
            </a:extLst>
          </p:cNvPr>
          <p:cNvPicPr>
            <a:picLocks noChangeAspect="1"/>
          </p:cNvPicPr>
          <p:nvPr/>
        </p:nvPicPr>
        <p:blipFill>
          <a:blip r:embed="rId3"/>
          <a:stretch>
            <a:fillRect/>
          </a:stretch>
        </p:blipFill>
        <p:spPr>
          <a:xfrm>
            <a:off x="4799062" y="1413570"/>
            <a:ext cx="6705600" cy="5143500"/>
          </a:xfrm>
          <a:prstGeom prst="rect">
            <a:avLst/>
          </a:prstGeom>
        </p:spPr>
      </p:pic>
    </p:spTree>
    <p:extLst>
      <p:ext uri="{BB962C8B-B14F-4D97-AF65-F5344CB8AC3E}">
        <p14:creationId xmlns:p14="http://schemas.microsoft.com/office/powerpoint/2010/main" val="664374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Planning</a:t>
            </a:r>
          </a:p>
        </p:txBody>
      </p:sp>
      <p:pic>
        <p:nvPicPr>
          <p:cNvPr id="7" name="Picture 6">
            <a:extLst>
              <a:ext uri="{FF2B5EF4-FFF2-40B4-BE49-F238E27FC236}">
                <a16:creationId xmlns:a16="http://schemas.microsoft.com/office/drawing/2014/main" id="{015669A9-31EE-4783-ACE7-42DDD881B61F}"/>
              </a:ext>
            </a:extLst>
          </p:cNvPr>
          <p:cNvPicPr preferRelativeResize="0"/>
          <p:nvPr/>
        </p:nvPicPr>
        <p:blipFill>
          <a:blip r:embed="rId3"/>
          <a:stretch>
            <a:fillRect/>
          </a:stretch>
        </p:blipFill>
        <p:spPr>
          <a:xfrm>
            <a:off x="1846733" y="1629594"/>
            <a:ext cx="10081121" cy="5040560"/>
          </a:xfrm>
          <a:prstGeom prst="rect">
            <a:avLst/>
          </a:prstGeom>
        </p:spPr>
      </p:pic>
      <p:sp>
        <p:nvSpPr>
          <p:cNvPr id="3" name="Rectangle 2">
            <a:extLst>
              <a:ext uri="{FF2B5EF4-FFF2-40B4-BE49-F238E27FC236}">
                <a16:creationId xmlns:a16="http://schemas.microsoft.com/office/drawing/2014/main" id="{AA51182C-E760-4759-8359-29D1409C6F1B}"/>
              </a:ext>
            </a:extLst>
          </p:cNvPr>
          <p:cNvSpPr/>
          <p:nvPr/>
        </p:nvSpPr>
        <p:spPr>
          <a:xfrm>
            <a:off x="2422798" y="2115648"/>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449D96A4-75E9-4CD0-AC46-7FD506EFB53C}"/>
              </a:ext>
            </a:extLst>
          </p:cNvPr>
          <p:cNvSpPr/>
          <p:nvPr/>
        </p:nvSpPr>
        <p:spPr>
          <a:xfrm>
            <a:off x="2422798" y="2811061"/>
            <a:ext cx="504056"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976A368-571C-414B-B53F-DC2C0CFD881A}"/>
              </a:ext>
            </a:extLst>
          </p:cNvPr>
          <p:cNvSpPr/>
          <p:nvPr/>
        </p:nvSpPr>
        <p:spPr>
          <a:xfrm>
            <a:off x="2443510" y="3629469"/>
            <a:ext cx="915392" cy="107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070ED96-0AA7-4F71-85D4-96DE7913E67F}"/>
              </a:ext>
            </a:extLst>
          </p:cNvPr>
          <p:cNvSpPr/>
          <p:nvPr/>
        </p:nvSpPr>
        <p:spPr>
          <a:xfrm>
            <a:off x="2422798" y="4437905"/>
            <a:ext cx="648072" cy="124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570542BB-39D7-4B62-B8EF-D350325DD1EE}"/>
              </a:ext>
            </a:extLst>
          </p:cNvPr>
          <p:cNvSpPr/>
          <p:nvPr/>
        </p:nvSpPr>
        <p:spPr>
          <a:xfrm>
            <a:off x="2422798" y="5149668"/>
            <a:ext cx="1440160"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3DE6851-4D65-4963-97D0-CCAC3CC4078B}"/>
              </a:ext>
            </a:extLst>
          </p:cNvPr>
          <p:cNvSpPr/>
          <p:nvPr/>
        </p:nvSpPr>
        <p:spPr>
          <a:xfrm>
            <a:off x="2415952" y="5845081"/>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712D8DF-A44A-4E81-841E-11A865EC5962}"/>
              </a:ext>
            </a:extLst>
          </p:cNvPr>
          <p:cNvSpPr/>
          <p:nvPr/>
        </p:nvSpPr>
        <p:spPr>
          <a:xfrm>
            <a:off x="4511030" y="26803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39A9D02-AF31-4574-A5F8-30C818A64148}"/>
              </a:ext>
            </a:extLst>
          </p:cNvPr>
          <p:cNvSpPr/>
          <p:nvPr/>
        </p:nvSpPr>
        <p:spPr>
          <a:xfrm>
            <a:off x="4517504" y="3498783"/>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47A077B-695C-4DFE-98B6-F59CA25F04BF}"/>
              </a:ext>
            </a:extLst>
          </p:cNvPr>
          <p:cNvSpPr/>
          <p:nvPr/>
        </p:nvSpPr>
        <p:spPr>
          <a:xfrm>
            <a:off x="4511030" y="4317191"/>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7F3CBB6-6B3E-4D20-B231-5B8E36782F90}"/>
              </a:ext>
            </a:extLst>
          </p:cNvPr>
          <p:cNvSpPr/>
          <p:nvPr/>
        </p:nvSpPr>
        <p:spPr>
          <a:xfrm>
            <a:off x="4511030" y="50191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B1A82E71-118F-4BD7-B16F-7B4C70D77A5F}"/>
              </a:ext>
            </a:extLst>
          </p:cNvPr>
          <p:cNvSpPr/>
          <p:nvPr/>
        </p:nvSpPr>
        <p:spPr>
          <a:xfrm>
            <a:off x="4511030" y="57258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ABFB9E5-22FC-4EE1-B913-32BA06CE373C}"/>
              </a:ext>
            </a:extLst>
          </p:cNvPr>
          <p:cNvSpPr/>
          <p:nvPr/>
        </p:nvSpPr>
        <p:spPr>
          <a:xfrm>
            <a:off x="4511030" y="64326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E4EF55-6CA6-41BA-B318-CCD8592B0370}"/>
              </a:ext>
            </a:extLst>
          </p:cNvPr>
          <p:cNvSpPr/>
          <p:nvPr/>
        </p:nvSpPr>
        <p:spPr>
          <a:xfrm>
            <a:off x="11279782" y="571439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81790E7-A4C0-4DC1-B74C-909529E1C9EA}"/>
              </a:ext>
            </a:extLst>
          </p:cNvPr>
          <p:cNvSpPr/>
          <p:nvPr/>
        </p:nvSpPr>
        <p:spPr>
          <a:xfrm>
            <a:off x="11279782" y="642114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A92C25E0-CCE9-41B4-AD80-37CF38F476E6}"/>
              </a:ext>
            </a:extLst>
          </p:cNvPr>
          <p:cNvSpPr/>
          <p:nvPr/>
        </p:nvSpPr>
        <p:spPr>
          <a:xfrm>
            <a:off x="10559702" y="501912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98B9E29-1869-4235-8DC6-400BC0F1B608}"/>
              </a:ext>
            </a:extLst>
          </p:cNvPr>
          <p:cNvSpPr/>
          <p:nvPr/>
        </p:nvSpPr>
        <p:spPr>
          <a:xfrm>
            <a:off x="9191550" y="4317191"/>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505C554A-ABAF-464F-9FC7-419B327A6152}"/>
              </a:ext>
            </a:extLst>
          </p:cNvPr>
          <p:cNvSpPr/>
          <p:nvPr/>
        </p:nvSpPr>
        <p:spPr>
          <a:xfrm>
            <a:off x="8402699" y="3498783"/>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B5DE88F0-D608-45A7-AC77-6E1845F87745}"/>
              </a:ext>
            </a:extLst>
          </p:cNvPr>
          <p:cNvSpPr/>
          <p:nvPr/>
        </p:nvSpPr>
        <p:spPr>
          <a:xfrm>
            <a:off x="6959302" y="2671294"/>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2746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8"/>
                                        </p:tgtEl>
                                      </p:cBhvr>
                                    </p:animEffect>
                                    <p:set>
                                      <p:cBhvr>
                                        <p:cTn id="70" dur="1" fill="hold">
                                          <p:stCondLst>
                                            <p:cond delay="499"/>
                                          </p:stCondLst>
                                        </p:cTn>
                                        <p:tgtEl>
                                          <p:spTgt spid="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1"/>
                                        </p:tgtEl>
                                      </p:cBhvr>
                                    </p:animEffect>
                                    <p:set>
                                      <p:cBhvr>
                                        <p:cTn id="73" dur="1" fill="hold">
                                          <p:stCondLst>
                                            <p:cond delay="499"/>
                                          </p:stCondLst>
                                        </p:cTn>
                                        <p:tgtEl>
                                          <p:spTgt spid="11"/>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3"/>
                                        </p:tgtEl>
                                      </p:cBhvr>
                                    </p:animEffect>
                                    <p:set>
                                      <p:cBhvr>
                                        <p:cTn id="79" dur="1" fill="hold">
                                          <p:stCondLst>
                                            <p:cond delay="499"/>
                                          </p:stCondLst>
                                        </p:cTn>
                                        <p:tgtEl>
                                          <p:spTgt spid="13"/>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4"/>
                                        </p:tgtEl>
                                      </p:cBhvr>
                                    </p:animEffect>
                                    <p:set>
                                      <p:cBhvr>
                                        <p:cTn id="82" dur="1" fill="hold">
                                          <p:stCondLst>
                                            <p:cond delay="499"/>
                                          </p:stCondLst>
                                        </p:cTn>
                                        <p:tgtEl>
                                          <p:spTgt spid="1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2"/>
                                        </p:tgtEl>
                                      </p:cBhvr>
                                    </p:animEffect>
                                    <p:set>
                                      <p:cBhvr>
                                        <p:cTn id="85" dur="1" fill="hold">
                                          <p:stCondLst>
                                            <p:cond delay="499"/>
                                          </p:stCondLst>
                                        </p:cTn>
                                        <p:tgtEl>
                                          <p:spTgt spid="22"/>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21"/>
                                        </p:tgtEl>
                                      </p:cBhvr>
                                    </p:animEffect>
                                    <p:set>
                                      <p:cBhvr>
                                        <p:cTn id="88" dur="1" fill="hold">
                                          <p:stCondLst>
                                            <p:cond delay="499"/>
                                          </p:stCondLst>
                                        </p:cTn>
                                        <p:tgtEl>
                                          <p:spTgt spid="21"/>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20"/>
                                        </p:tgtEl>
                                      </p:cBhvr>
                                    </p:animEffect>
                                    <p:set>
                                      <p:cBhvr>
                                        <p:cTn id="91" dur="1" fill="hold">
                                          <p:stCondLst>
                                            <p:cond delay="499"/>
                                          </p:stCondLst>
                                        </p:cTn>
                                        <p:tgtEl>
                                          <p:spTgt spid="20"/>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500"/>
                                        <p:tgtEl>
                                          <p:spTgt spid="1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500"/>
                                        <p:tgtEl>
                                          <p:spTgt spid="18"/>
                                        </p:tgtEl>
                                      </p:cBhvr>
                                    </p:animEffect>
                                  </p:childTnLst>
                                </p:cTn>
                              </p:par>
                              <p:par>
                                <p:cTn id="106" presetID="10" presetClass="exit" presetSubtype="0" fill="hold" grpId="1" nodeType="withEffect">
                                  <p:stCondLst>
                                    <p:cond delay="0"/>
                                  </p:stCondLst>
                                  <p:childTnLst>
                                    <p:animEffect transition="out" filter="fade">
                                      <p:cBhvr>
                                        <p:cTn id="107" dur="500"/>
                                        <p:tgtEl>
                                          <p:spTgt spid="9"/>
                                        </p:tgtEl>
                                      </p:cBhvr>
                                    </p:animEffect>
                                    <p:set>
                                      <p:cBhvr>
                                        <p:cTn id="108" dur="1" fill="hold">
                                          <p:stCondLst>
                                            <p:cond delay="499"/>
                                          </p:stCondLst>
                                        </p:cTn>
                                        <p:tgtEl>
                                          <p:spTgt spid="9"/>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5"/>
                                        </p:tgtEl>
                                      </p:cBhvr>
                                    </p:animEffect>
                                    <p:set>
                                      <p:cBhvr>
                                        <p:cTn id="111" dur="1" fill="hold">
                                          <p:stCondLst>
                                            <p:cond delay="499"/>
                                          </p:stCondLst>
                                        </p:cTn>
                                        <p:tgtEl>
                                          <p:spTgt spid="15"/>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7"/>
                                        </p:tgtEl>
                                      </p:cBhvr>
                                    </p:animEffect>
                                    <p:set>
                                      <p:cBhvr>
                                        <p:cTn id="11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8" grpId="0" animBg="1"/>
      <p:bldP spid="8" grpId="1" animBg="1"/>
      <p:bldP spid="9" grpId="0" animBg="1"/>
      <p:bldP spid="9" grpId="1" animBg="1"/>
      <p:bldP spid="10" grpId="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Team</a:t>
            </a:r>
          </a:p>
        </p:txBody>
      </p:sp>
      <p:sp>
        <p:nvSpPr>
          <p:cNvPr id="24" name="내용 개체 틀 5">
            <a:extLst>
              <a:ext uri="{FF2B5EF4-FFF2-40B4-BE49-F238E27FC236}">
                <a16:creationId xmlns:a16="http://schemas.microsoft.com/office/drawing/2014/main" id="{7996B5EB-9762-4D05-B46C-3BF99A53A3BC}"/>
              </a:ext>
            </a:extLst>
          </p:cNvPr>
          <p:cNvSpPr>
            <a:spLocks noGrp="1"/>
          </p:cNvSpPr>
          <p:nvPr>
            <p:ph idx="1"/>
          </p:nvPr>
        </p:nvSpPr>
        <p:spPr>
          <a:xfrm>
            <a:off x="1486693" y="1485578"/>
            <a:ext cx="10094199" cy="4824535"/>
          </a:xfrm>
        </p:spPr>
        <p:txBody>
          <a:bodyPr/>
          <a:lstStyle/>
          <a:p>
            <a:pPr marL="0" indent="0"/>
            <a:endParaRPr lang="en-US" altLang="ko-KR" dirty="0"/>
          </a:p>
          <a:p>
            <a:pPr marL="0" indent="0"/>
            <a:r>
              <a:rPr lang="en-US" altLang="ko-KR" sz="2400" dirty="0"/>
              <a:t>Team Roles</a:t>
            </a:r>
          </a:p>
          <a:p>
            <a:pPr>
              <a:buFont typeface="Arial" panose="020B0604020202020204" pitchFamily="34" charset="0"/>
              <a:buChar char="•"/>
            </a:pPr>
            <a:r>
              <a:rPr lang="en-US" altLang="ko-KR" sz="2400" dirty="0"/>
              <a:t>Project Manager</a:t>
            </a:r>
          </a:p>
          <a:p>
            <a:pPr>
              <a:buFont typeface="Arial" panose="020B0604020202020204" pitchFamily="34" charset="0"/>
              <a:buChar char="•"/>
            </a:pPr>
            <a:r>
              <a:rPr lang="en-US" altLang="ko-KR" sz="2400" dirty="0"/>
              <a:t>Data Architect</a:t>
            </a:r>
          </a:p>
          <a:p>
            <a:pPr>
              <a:buFont typeface="Arial" panose="020B0604020202020204" pitchFamily="34" charset="0"/>
              <a:buChar char="•"/>
            </a:pPr>
            <a:r>
              <a:rPr lang="en-US" altLang="ko-KR" sz="2400" dirty="0"/>
              <a:t>Programming Architect / Manager</a:t>
            </a:r>
          </a:p>
          <a:p>
            <a:pPr>
              <a:buFont typeface="Arial" panose="020B0604020202020204" pitchFamily="34" charset="0"/>
              <a:buChar char="•"/>
            </a:pPr>
            <a:endParaRPr lang="en-US" altLang="ko-KR" sz="2400" dirty="0"/>
          </a:p>
          <a:p>
            <a:pPr marL="0" indent="0"/>
            <a:r>
              <a:rPr lang="en-US" altLang="ko-KR" sz="2400" dirty="0"/>
              <a:t>Team communications</a:t>
            </a:r>
          </a:p>
          <a:p>
            <a:pPr>
              <a:buFont typeface="Arial" panose="020B0604020202020204" pitchFamily="34" charset="0"/>
              <a:buChar char="•"/>
            </a:pPr>
            <a:r>
              <a:rPr lang="en-US" altLang="ko-KR" sz="2400" dirty="0"/>
              <a:t>Schedule meetings (3+ times per week)</a:t>
            </a:r>
          </a:p>
          <a:p>
            <a:pPr>
              <a:buFont typeface="Arial" panose="020B0604020202020204" pitchFamily="34" charset="0"/>
              <a:buChar char="•"/>
            </a:pPr>
            <a:r>
              <a:rPr lang="en-US" altLang="ko-KR" sz="2400" dirty="0"/>
              <a:t>MS Teams, WhatsApp, email</a:t>
            </a:r>
          </a:p>
          <a:p>
            <a:pPr>
              <a:buFont typeface="Arial" panose="020B0604020202020204" pitchFamily="34" charset="0"/>
              <a:buChar char="•"/>
            </a:pPr>
            <a:r>
              <a:rPr lang="en-US" altLang="ko-KR" sz="2400" dirty="0"/>
              <a:t>Git and Google Drive</a:t>
            </a:r>
            <a:endParaRPr lang="ko-KR" altLang="en-US" dirty="0"/>
          </a:p>
        </p:txBody>
      </p:sp>
    </p:spTree>
    <p:extLst>
      <p:ext uri="{BB962C8B-B14F-4D97-AF65-F5344CB8AC3E}">
        <p14:creationId xmlns:p14="http://schemas.microsoft.com/office/powerpoint/2010/main" val="3610418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1008112"/>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pPr>
              <a:buFont typeface="Arial" pitchFamily="34" charset="0"/>
              <a:buChar char="•"/>
            </a:pPr>
            <a:endParaRPr lang="en-US" sz="1200" dirty="0"/>
          </a:p>
        </p:txBody>
      </p:sp>
      <p:pic>
        <p:nvPicPr>
          <p:cNvPr id="26" name="Content Placeholder 25">
            <a:extLst>
              <a:ext uri="{FF2B5EF4-FFF2-40B4-BE49-F238E27FC236}">
                <a16:creationId xmlns:a16="http://schemas.microsoft.com/office/drawing/2014/main" id="{DD078D9B-8645-4BB9-B047-28D4957DFDB2}"/>
              </a:ext>
            </a:extLst>
          </p:cNvPr>
          <p:cNvPicPr>
            <a:picLocks noGrp="1" noChangeAspect="1"/>
          </p:cNvPicPr>
          <p:nvPr>
            <p:ph idx="1"/>
          </p:nvPr>
        </p:nvPicPr>
        <p:blipFill>
          <a:blip r:embed="rId3"/>
          <a:stretch>
            <a:fillRect/>
          </a:stretch>
        </p:blipFill>
        <p:spPr>
          <a:xfrm>
            <a:off x="2926854" y="2853730"/>
            <a:ext cx="6887714" cy="3329473"/>
          </a:xfrm>
        </p:spPr>
      </p:pic>
    </p:spTree>
    <p:extLst>
      <p:ext uri="{BB962C8B-B14F-4D97-AF65-F5344CB8AC3E}">
        <p14:creationId xmlns:p14="http://schemas.microsoft.com/office/powerpoint/2010/main" val="2484106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Players with high points in the Season 2017-18, 2018-19, 2019-21</a:t>
            </a:r>
          </a:p>
          <a:p>
            <a:pPr>
              <a:buFont typeface="Arial" panose="020B0604020202020204" pitchFamily="34" charset="0"/>
              <a:buChar char="•"/>
            </a:pPr>
            <a:endParaRPr lang="ko-KR" altLang="en-US" dirty="0"/>
          </a:p>
        </p:txBody>
      </p:sp>
      <p:pic>
        <p:nvPicPr>
          <p:cNvPr id="13" name="Picture 12">
            <a:extLst>
              <a:ext uri="{FF2B5EF4-FFF2-40B4-BE49-F238E27FC236}">
                <a16:creationId xmlns:a16="http://schemas.microsoft.com/office/drawing/2014/main" id="{25380898-3E12-4EF1-9216-653D0EB73B74}"/>
              </a:ext>
            </a:extLst>
          </p:cNvPr>
          <p:cNvPicPr>
            <a:picLocks noChangeAspect="1"/>
          </p:cNvPicPr>
          <p:nvPr/>
        </p:nvPicPr>
        <p:blipFill>
          <a:blip r:embed="rId3"/>
          <a:stretch>
            <a:fillRect/>
          </a:stretch>
        </p:blipFill>
        <p:spPr>
          <a:xfrm>
            <a:off x="3070871" y="2349674"/>
            <a:ext cx="7344816" cy="4032448"/>
          </a:xfrm>
          <a:prstGeom prst="rect">
            <a:avLst/>
          </a:prstGeom>
        </p:spPr>
      </p:pic>
    </p:spTree>
    <p:extLst>
      <p:ext uri="{BB962C8B-B14F-4D97-AF65-F5344CB8AC3E}">
        <p14:creationId xmlns:p14="http://schemas.microsoft.com/office/powerpoint/2010/main" val="257997764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12513</TotalTime>
  <Words>2458</Words>
  <Application>Microsoft Office PowerPoint</Application>
  <PresentationFormat>Custom</PresentationFormat>
  <Paragraphs>277</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Segoe UI</vt:lpstr>
      <vt:lpstr>맑은 고딕</vt:lpstr>
      <vt:lpstr>굴림체</vt:lpstr>
      <vt:lpstr>Calibri Light</vt:lpstr>
      <vt:lpstr>Noto Sans</vt:lpstr>
      <vt:lpstr>Office 테마</vt:lpstr>
      <vt:lpstr>PROJECT RAPTORS REBOUND</vt:lpstr>
      <vt:lpstr>The Client</vt:lpstr>
      <vt:lpstr>Objectives</vt:lpstr>
      <vt:lpstr>Methods for Data collection</vt:lpstr>
      <vt:lpstr>Database diagram</vt:lpstr>
      <vt:lpstr>Project Planning</vt:lpstr>
      <vt:lpstr>Project Team</vt:lpstr>
      <vt:lpstr>Initial Analysis</vt:lpstr>
      <vt:lpstr>Initial Analysis</vt:lpstr>
      <vt:lpstr>Preliminary Results</vt:lpstr>
      <vt:lpstr>Preliminary Recommendations</vt:lpstr>
      <vt:lpstr>[Template - Insert Title]</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Cindy Guo</cp:lastModifiedBy>
  <cp:revision>93</cp:revision>
  <dcterms:created xsi:type="dcterms:W3CDTF">2010-02-01T08:03:16Z</dcterms:created>
  <dcterms:modified xsi:type="dcterms:W3CDTF">2021-03-21T16:36:29Z</dcterms:modified>
  <cp:category>www.slidemembers.com</cp:category>
</cp:coreProperties>
</file>